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72" r:id="rId6"/>
    <p:sldId id="259" r:id="rId7"/>
    <p:sldId id="265" r:id="rId8"/>
    <p:sldId id="266" r:id="rId9"/>
    <p:sldId id="270" r:id="rId10"/>
    <p:sldId id="271" r:id="rId11"/>
    <p:sldId id="267" r:id="rId12"/>
    <p:sldId id="261" r:id="rId13"/>
    <p:sldId id="273" r:id="rId14"/>
    <p:sldId id="274" r:id="rId15"/>
    <p:sldId id="275" r:id="rId16"/>
    <p:sldId id="269" r:id="rId17"/>
    <p:sldId id="280" r:id="rId18"/>
    <p:sldId id="262" r:id="rId19"/>
    <p:sldId id="278" r:id="rId20"/>
    <p:sldId id="279" r:id="rId21"/>
    <p:sldId id="28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Wireless Power Transmission </a:t>
            </a:r>
            <a:r>
              <a:rPr lang="en-US" dirty="0" smtClean="0"/>
              <a:t>via </a:t>
            </a:r>
            <a:r>
              <a:rPr lang="en-US" dirty="0"/>
              <a:t>Strongly Coupled Magnetic Resonance (SCMR</a:t>
            </a:r>
            <a:r>
              <a:rPr lang="en-US" dirty="0" smtClean="0"/>
              <a:t>) for Embedded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Robert St. Denis &amp; Waqas Haque</a:t>
            </a:r>
          </a:p>
          <a:p>
            <a:r>
              <a:rPr lang="en-US" dirty="0" smtClean="0"/>
              <a:t>EEC284 Project Presentation</a:t>
            </a:r>
          </a:p>
        </p:txBody>
      </p:sp>
    </p:spTree>
    <p:extLst>
      <p:ext uri="{BB962C8B-B14F-4D97-AF65-F5344CB8AC3E}">
        <p14:creationId xmlns:p14="http://schemas.microsoft.com/office/powerpoint/2010/main" val="192162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Mathematical Model: Optimal </a:t>
            </a:r>
            <a:r>
              <a:rPr lang="en-US" dirty="0" smtClean="0"/>
              <a:t>Resonance </a:t>
            </a:r>
            <a:r>
              <a:rPr lang="en-US" dirty="0"/>
              <a:t>Frequency and Quality factor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9300" y="2133600"/>
            <a:ext cx="4935226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2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MATLAB Model</a:t>
            </a:r>
            <a:r>
              <a:rPr lang="en-US" dirty="0"/>
              <a:t>: </a:t>
            </a:r>
            <a:r>
              <a:rPr lang="en-US"/>
              <a:t>Calculating </a:t>
            </a:r>
            <a:r>
              <a:rPr lang="en-US" smtClean="0"/>
              <a:t>Resonance </a:t>
            </a:r>
            <a:r>
              <a:rPr lang="en-US" dirty="0" smtClean="0"/>
              <a:t>Frequencies and </a:t>
            </a:r>
            <a:r>
              <a:rPr lang="en-US" dirty="0"/>
              <a:t>Quality </a:t>
            </a:r>
            <a:r>
              <a:rPr lang="en-US" dirty="0" smtClean="0"/>
              <a:t>factor</a:t>
            </a:r>
            <a:endParaRPr lang="en-US" dirty="0"/>
          </a:p>
        </p:txBody>
      </p:sp>
      <p:sp>
        <p:nvSpPr>
          <p:cNvPr id="7" name="Flowchart: Process 6"/>
          <p:cNvSpPr/>
          <p:nvPr/>
        </p:nvSpPr>
        <p:spPr>
          <a:xfrm>
            <a:off x="5350223" y="2441000"/>
            <a:ext cx="1276865" cy="4436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Inductance, L</a:t>
            </a:r>
            <a:endParaRPr lang="en-US" sz="1000" dirty="0"/>
          </a:p>
        </p:txBody>
      </p:sp>
      <p:sp>
        <p:nvSpPr>
          <p:cNvPr id="8" name="Flowchart: Process 7"/>
          <p:cNvSpPr/>
          <p:nvPr/>
        </p:nvSpPr>
        <p:spPr>
          <a:xfrm>
            <a:off x="5350223" y="3069887"/>
            <a:ext cx="1276865" cy="4436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Capacitance, C</a:t>
            </a:r>
            <a:endParaRPr lang="en-US" sz="1000" dirty="0"/>
          </a:p>
        </p:txBody>
      </p:sp>
      <p:sp>
        <p:nvSpPr>
          <p:cNvPr id="9" name="Flowchart: Process 8"/>
          <p:cNvSpPr/>
          <p:nvPr/>
        </p:nvSpPr>
        <p:spPr>
          <a:xfrm>
            <a:off x="7403376" y="2768071"/>
            <a:ext cx="1276865" cy="4436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Resonant Frequency, </a:t>
            </a:r>
            <a:r>
              <a:rPr lang="en-US" sz="1000" dirty="0" err="1" smtClean="0"/>
              <a:t>f</a:t>
            </a:r>
            <a:r>
              <a:rPr lang="en-US" sz="1000" baseline="-25000" dirty="0" err="1" smtClean="0"/>
              <a:t>o</a:t>
            </a:r>
            <a:endParaRPr lang="en-US" sz="1000" dirty="0"/>
          </a:p>
        </p:txBody>
      </p:sp>
      <p:sp>
        <p:nvSpPr>
          <p:cNvPr id="22" name="Flowchart: Process 21"/>
          <p:cNvSpPr/>
          <p:nvPr/>
        </p:nvSpPr>
        <p:spPr>
          <a:xfrm>
            <a:off x="5350223" y="4031983"/>
            <a:ext cx="1276865" cy="4436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/>
              <a:t>Ohmic</a:t>
            </a:r>
            <a:r>
              <a:rPr lang="en-US" sz="1000" dirty="0" smtClean="0"/>
              <a:t> Resistance, </a:t>
            </a:r>
            <a:r>
              <a:rPr lang="en-US" sz="1000" dirty="0" err="1" smtClean="0"/>
              <a:t>R</a:t>
            </a:r>
            <a:r>
              <a:rPr lang="en-US" sz="1000" baseline="-25000" dirty="0" err="1" smtClean="0"/>
              <a:t>z</a:t>
            </a:r>
            <a:endParaRPr lang="en-US" sz="1000" dirty="0"/>
          </a:p>
        </p:txBody>
      </p:sp>
      <p:sp>
        <p:nvSpPr>
          <p:cNvPr id="33" name="Flowchart: Process 32"/>
          <p:cNvSpPr/>
          <p:nvPr/>
        </p:nvSpPr>
        <p:spPr>
          <a:xfrm>
            <a:off x="2572483" y="2559016"/>
            <a:ext cx="2116582" cy="86177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000" dirty="0" smtClean="0"/>
              <a:t>Cross sectional radius of wire, r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000" dirty="0" smtClean="0"/>
              <a:t>Radius of coil, r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000" dirty="0" smtClean="0"/>
              <a:t>Number of turns, N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000" dirty="0" smtClean="0"/>
              <a:t>Pitch, s</a:t>
            </a:r>
            <a:endParaRPr lang="en-US" sz="1000" dirty="0"/>
          </a:p>
        </p:txBody>
      </p:sp>
      <p:cxnSp>
        <p:nvCxnSpPr>
          <p:cNvPr id="17" name="Elbow Connector 16"/>
          <p:cNvCxnSpPr>
            <a:stCxn id="7" idx="3"/>
            <a:endCxn id="9" idx="1"/>
          </p:cNvCxnSpPr>
          <p:nvPr/>
        </p:nvCxnSpPr>
        <p:spPr>
          <a:xfrm>
            <a:off x="6627088" y="2662832"/>
            <a:ext cx="776288" cy="32707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8" idx="3"/>
            <a:endCxn id="9" idx="1"/>
          </p:cNvCxnSpPr>
          <p:nvPr/>
        </p:nvCxnSpPr>
        <p:spPr>
          <a:xfrm flipV="1">
            <a:off x="6627088" y="2989903"/>
            <a:ext cx="776288" cy="3018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lowchart: Process 49"/>
          <p:cNvSpPr/>
          <p:nvPr/>
        </p:nvSpPr>
        <p:spPr>
          <a:xfrm>
            <a:off x="5350223" y="4660870"/>
            <a:ext cx="1276865" cy="4436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Radiation Resistance, R</a:t>
            </a:r>
            <a:r>
              <a:rPr lang="en-US" sz="1000" baseline="-25000" dirty="0" smtClean="0"/>
              <a:t>r</a:t>
            </a:r>
            <a:endParaRPr lang="en-US" sz="1000" dirty="0"/>
          </a:p>
        </p:txBody>
      </p:sp>
      <p:cxnSp>
        <p:nvCxnSpPr>
          <p:cNvPr id="52" name="Elbow Connector 51"/>
          <p:cNvCxnSpPr>
            <a:stCxn id="33" idx="3"/>
            <a:endCxn id="7" idx="1"/>
          </p:cNvCxnSpPr>
          <p:nvPr/>
        </p:nvCxnSpPr>
        <p:spPr>
          <a:xfrm flipV="1">
            <a:off x="4689065" y="2662832"/>
            <a:ext cx="661158" cy="32707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33" idx="3"/>
            <a:endCxn id="8" idx="1"/>
          </p:cNvCxnSpPr>
          <p:nvPr/>
        </p:nvCxnSpPr>
        <p:spPr>
          <a:xfrm>
            <a:off x="4689065" y="2989903"/>
            <a:ext cx="661158" cy="3018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33" idx="3"/>
            <a:endCxn id="22" idx="1"/>
          </p:cNvCxnSpPr>
          <p:nvPr/>
        </p:nvCxnSpPr>
        <p:spPr>
          <a:xfrm>
            <a:off x="4689065" y="2989903"/>
            <a:ext cx="661158" cy="12639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33" idx="3"/>
            <a:endCxn id="50" idx="1"/>
          </p:cNvCxnSpPr>
          <p:nvPr/>
        </p:nvCxnSpPr>
        <p:spPr>
          <a:xfrm>
            <a:off x="4689065" y="2989903"/>
            <a:ext cx="661158" cy="18927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Process 58"/>
          <p:cNvSpPr/>
          <p:nvPr/>
        </p:nvSpPr>
        <p:spPr>
          <a:xfrm>
            <a:off x="7403376" y="4324738"/>
            <a:ext cx="1276865" cy="4436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Loss (Impedance), </a:t>
            </a:r>
            <a:r>
              <a:rPr lang="az-Cyrl-AZ" sz="1000" dirty="0" smtClean="0"/>
              <a:t>Г</a:t>
            </a:r>
            <a:endParaRPr lang="en-US" sz="1000" dirty="0"/>
          </a:p>
        </p:txBody>
      </p:sp>
      <p:cxnSp>
        <p:nvCxnSpPr>
          <p:cNvPr id="61" name="Elbow Connector 60"/>
          <p:cNvCxnSpPr>
            <a:stCxn id="9" idx="3"/>
            <a:endCxn id="22" idx="1"/>
          </p:cNvCxnSpPr>
          <p:nvPr/>
        </p:nvCxnSpPr>
        <p:spPr>
          <a:xfrm flipH="1">
            <a:off x="5350223" y="2989903"/>
            <a:ext cx="3330018" cy="1263912"/>
          </a:xfrm>
          <a:prstGeom prst="bentConnector5">
            <a:avLst>
              <a:gd name="adj1" fmla="val -6865"/>
              <a:gd name="adj2" fmla="val 50000"/>
              <a:gd name="adj3" fmla="val 10991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endCxn id="59" idx="1"/>
          </p:cNvCxnSpPr>
          <p:nvPr/>
        </p:nvCxnSpPr>
        <p:spPr>
          <a:xfrm>
            <a:off x="6627088" y="4253815"/>
            <a:ext cx="776288" cy="29275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endCxn id="59" idx="1"/>
          </p:cNvCxnSpPr>
          <p:nvPr/>
        </p:nvCxnSpPr>
        <p:spPr>
          <a:xfrm flipV="1">
            <a:off x="6627088" y="4546570"/>
            <a:ext cx="776288" cy="3361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lowchart: Process 68"/>
          <p:cNvSpPr/>
          <p:nvPr/>
        </p:nvSpPr>
        <p:spPr>
          <a:xfrm>
            <a:off x="9168675" y="3564176"/>
            <a:ext cx="1276865" cy="4436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Quality Factor, Q</a:t>
            </a:r>
            <a:endParaRPr lang="en-US" sz="1000" dirty="0"/>
          </a:p>
        </p:txBody>
      </p:sp>
      <p:cxnSp>
        <p:nvCxnSpPr>
          <p:cNvPr id="73" name="Elbow Connector 72"/>
          <p:cNvCxnSpPr>
            <a:stCxn id="9" idx="3"/>
            <a:endCxn id="69" idx="1"/>
          </p:cNvCxnSpPr>
          <p:nvPr/>
        </p:nvCxnSpPr>
        <p:spPr>
          <a:xfrm>
            <a:off x="8680241" y="2989903"/>
            <a:ext cx="488434" cy="7961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/>
          <p:cNvCxnSpPr>
            <a:stCxn id="59" idx="3"/>
            <a:endCxn id="69" idx="1"/>
          </p:cNvCxnSpPr>
          <p:nvPr/>
        </p:nvCxnSpPr>
        <p:spPr>
          <a:xfrm flipV="1">
            <a:off x="8680241" y="3786008"/>
            <a:ext cx="488434" cy="76056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84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Copper Tube (</a:t>
            </a:r>
            <a:r>
              <a:rPr lang="en-US" dirty="0" err="1" smtClean="0"/>
              <a:t>r</a:t>
            </a:r>
            <a:r>
              <a:rPr lang="en-US" baseline="-25000" dirty="0" err="1" smtClean="0"/>
              <a:t>c</a:t>
            </a:r>
            <a:r>
              <a:rPr lang="en-US" dirty="0" smtClean="0"/>
              <a:t>=2.59mm)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4116388" cy="377762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Cross-sectional radius = 2.59470 mm (4 AWG)</a:t>
            </a:r>
            <a:br>
              <a:rPr lang="en-US" dirty="0"/>
            </a:br>
            <a:r>
              <a:rPr lang="en-US" dirty="0"/>
              <a:t>Loop radius    </a:t>
            </a:r>
            <a:r>
              <a:rPr lang="en-US" dirty="0" smtClean="0"/>
              <a:t>    = </a:t>
            </a:r>
            <a:r>
              <a:rPr lang="en-US" dirty="0"/>
              <a:t>1.90500 cm (0.750000 in)</a:t>
            </a:r>
            <a:br>
              <a:rPr lang="en-US" dirty="0"/>
            </a:br>
            <a:r>
              <a:rPr lang="en-US" dirty="0"/>
              <a:t>Loop diameter </a:t>
            </a:r>
            <a:r>
              <a:rPr lang="en-US" dirty="0" smtClean="0"/>
              <a:t>  = </a:t>
            </a:r>
            <a:r>
              <a:rPr lang="en-US" dirty="0"/>
              <a:t>3.81000 cm (1.500001 in)</a:t>
            </a:r>
            <a:br>
              <a:rPr lang="en-US" dirty="0"/>
            </a:br>
            <a:r>
              <a:rPr lang="en-US" dirty="0"/>
              <a:t>Pitch                 </a:t>
            </a:r>
            <a:r>
              <a:rPr lang="en-US" dirty="0" smtClean="0"/>
              <a:t>   = </a:t>
            </a:r>
            <a:r>
              <a:rPr lang="en-US" dirty="0"/>
              <a:t>0.80000 cm (0.314961 in)</a:t>
            </a:r>
            <a:br>
              <a:rPr lang="en-US" dirty="0"/>
            </a:br>
            <a:r>
              <a:rPr lang="en-US" dirty="0"/>
              <a:t>N                    </a:t>
            </a:r>
            <a:r>
              <a:rPr lang="en-US" dirty="0" smtClean="0"/>
              <a:t>    </a:t>
            </a:r>
            <a:r>
              <a:rPr lang="en-US" dirty="0"/>
              <a:t>  = 5.25 turns</a:t>
            </a:r>
            <a:br>
              <a:rPr lang="en-US" dirty="0"/>
            </a:br>
            <a:r>
              <a:rPr lang="en-US" dirty="0"/>
              <a:t>Length of wire/tube    = 62.840 cm (2.061670 </a:t>
            </a:r>
            <a:r>
              <a:rPr lang="en-US" dirty="0" err="1"/>
              <a:t>ft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~~~~~~~~~~~~~~~~~~~~</a:t>
            </a:r>
            <a:br>
              <a:rPr lang="en-US" dirty="0"/>
            </a:br>
            <a:r>
              <a:rPr lang="en-US" dirty="0"/>
              <a:t>Estimated f0      </a:t>
            </a:r>
            <a:r>
              <a:rPr lang="en-US" dirty="0" smtClean="0"/>
              <a:t>          </a:t>
            </a:r>
            <a:r>
              <a:rPr lang="en-US" dirty="0"/>
              <a:t>     = 74.534254 MHz</a:t>
            </a:r>
            <a:br>
              <a:rPr lang="en-US" dirty="0"/>
            </a:br>
            <a:r>
              <a:rPr lang="en-US" dirty="0"/>
              <a:t>Estimated wavelength   = 4.022312 m</a:t>
            </a:r>
            <a:br>
              <a:rPr lang="en-US" dirty="0"/>
            </a:br>
            <a:r>
              <a:rPr lang="en-US" dirty="0"/>
              <a:t>Estimated L            </a:t>
            </a:r>
            <a:r>
              <a:rPr lang="en-US" dirty="0" smtClean="0"/>
              <a:t>          = </a:t>
            </a:r>
            <a:r>
              <a:rPr lang="en-US" dirty="0"/>
              <a:t>1.367826 </a:t>
            </a:r>
            <a:r>
              <a:rPr lang="en-US" dirty="0" err="1"/>
              <a:t>uH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Estimated C            </a:t>
            </a:r>
            <a:r>
              <a:rPr lang="en-US" dirty="0" smtClean="0"/>
              <a:t>         = </a:t>
            </a:r>
            <a:r>
              <a:rPr lang="en-US" dirty="0"/>
              <a:t>3.333478 pF</a:t>
            </a:r>
            <a:br>
              <a:rPr lang="en-US" dirty="0"/>
            </a:br>
            <a:r>
              <a:rPr lang="en-US" dirty="0"/>
              <a:t>External Capacitor    </a:t>
            </a:r>
            <a:r>
              <a:rPr lang="en-US" dirty="0" smtClean="0"/>
              <a:t>     </a:t>
            </a:r>
            <a:r>
              <a:rPr lang="en-US" dirty="0"/>
              <a:t> = N/A</a:t>
            </a:r>
            <a:br>
              <a:rPr lang="en-US" dirty="0"/>
            </a:br>
            <a:r>
              <a:rPr lang="en-US" dirty="0"/>
              <a:t>Estimated Q            </a:t>
            </a:r>
            <a:r>
              <a:rPr lang="en-US" dirty="0" smtClean="0"/>
              <a:t>         = </a:t>
            </a:r>
            <a:r>
              <a:rPr lang="en-US" dirty="0"/>
              <a:t>8025.117251</a:t>
            </a:r>
            <a:br>
              <a:rPr lang="en-US" dirty="0"/>
            </a:br>
            <a:r>
              <a:rPr lang="en-US" dirty="0"/>
              <a:t>Gamma (Loss) </a:t>
            </a:r>
            <a:r>
              <a:rPr lang="en-US" dirty="0" smtClean="0"/>
              <a:t>                = </a:t>
            </a:r>
            <a:r>
              <a:rPr lang="en-US" dirty="0"/>
              <a:t>29177.924374</a:t>
            </a:r>
            <a:br>
              <a:rPr lang="en-US" dirty="0"/>
            </a:br>
            <a:r>
              <a:rPr lang="en-US" dirty="0"/>
              <a:t>Radiation Resistance </a:t>
            </a:r>
            <a:r>
              <a:rPr lang="en-US" dirty="0" smtClean="0"/>
              <a:t>     = </a:t>
            </a:r>
            <a:r>
              <a:rPr lang="en-US" dirty="0"/>
              <a:t>0.036998</a:t>
            </a:r>
            <a:br>
              <a:rPr lang="en-US" dirty="0"/>
            </a:br>
            <a:r>
              <a:rPr lang="en-US" dirty="0" err="1"/>
              <a:t>Ohmic</a:t>
            </a:r>
            <a:r>
              <a:rPr lang="en-US" dirty="0"/>
              <a:t> Resistance </a:t>
            </a:r>
            <a:r>
              <a:rPr lang="en-US" dirty="0" smtClean="0"/>
              <a:t>          = 0.042823</a:t>
            </a:r>
          </a:p>
          <a:p>
            <a:pPr algn="just"/>
            <a:r>
              <a:rPr lang="en-US" dirty="0" smtClean="0"/>
              <a:t>Measured Resonant Frequency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≃ </a:t>
            </a:r>
            <a:r>
              <a:rPr lang="en-US" dirty="0" smtClean="0">
                <a:ea typeface="Cambria Math" panose="02040503050406030204" pitchFamily="18" charset="0"/>
              </a:rPr>
              <a:t>16MHz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980" y="2133600"/>
            <a:ext cx="4967111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2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Solid Copper Wire </a:t>
            </a:r>
            <a:r>
              <a:rPr lang="en-US" dirty="0"/>
              <a:t>(</a:t>
            </a:r>
            <a:r>
              <a:rPr lang="en-US" dirty="0" err="1" smtClean="0"/>
              <a:t>r</a:t>
            </a:r>
            <a:r>
              <a:rPr lang="en-US" baseline="-25000" dirty="0" err="1" smtClean="0"/>
              <a:t>c</a:t>
            </a:r>
            <a:r>
              <a:rPr lang="en-US" dirty="0" smtClean="0"/>
              <a:t>=2.59mm)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4497388" cy="377762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Cross-sectional radius = 2.59470 mm (4 AWG)</a:t>
            </a:r>
            <a:br>
              <a:rPr lang="en-US" dirty="0"/>
            </a:br>
            <a:r>
              <a:rPr lang="en-US" dirty="0"/>
              <a:t>Loop radius            </a:t>
            </a:r>
            <a:r>
              <a:rPr lang="en-US" dirty="0" smtClean="0"/>
              <a:t>      = </a:t>
            </a:r>
            <a:r>
              <a:rPr lang="en-US" dirty="0"/>
              <a:t>1.90500 cm (0.750000 in)</a:t>
            </a:r>
            <a:br>
              <a:rPr lang="en-US" dirty="0"/>
            </a:br>
            <a:r>
              <a:rPr lang="en-US" dirty="0"/>
              <a:t>Loop diameter         </a:t>
            </a:r>
            <a:r>
              <a:rPr lang="en-US" dirty="0" smtClean="0"/>
              <a:t>   </a:t>
            </a:r>
            <a:r>
              <a:rPr lang="en-US" dirty="0"/>
              <a:t>= 3.81000 cm (1.500001 in)</a:t>
            </a:r>
            <a:br>
              <a:rPr lang="en-US" dirty="0"/>
            </a:br>
            <a:r>
              <a:rPr lang="en-US" dirty="0"/>
              <a:t>Pitch                  </a:t>
            </a:r>
            <a:r>
              <a:rPr lang="en-US" dirty="0" smtClean="0"/>
              <a:t>           = </a:t>
            </a:r>
            <a:r>
              <a:rPr lang="en-US" dirty="0"/>
              <a:t>0.80000 cm (0.314961 in)</a:t>
            </a:r>
            <a:br>
              <a:rPr lang="en-US" dirty="0"/>
            </a:br>
            <a:r>
              <a:rPr lang="en-US" dirty="0"/>
              <a:t>N                      </a:t>
            </a:r>
            <a:r>
              <a:rPr lang="en-US" dirty="0" smtClean="0"/>
              <a:t>             = </a:t>
            </a:r>
            <a:r>
              <a:rPr lang="en-US" dirty="0"/>
              <a:t>5.25 turns</a:t>
            </a:r>
            <a:br>
              <a:rPr lang="en-US" dirty="0"/>
            </a:br>
            <a:r>
              <a:rPr lang="en-US" dirty="0"/>
              <a:t>Length of wire/tube   </a:t>
            </a:r>
            <a:r>
              <a:rPr lang="en-US" dirty="0" smtClean="0"/>
              <a:t>= </a:t>
            </a:r>
            <a:r>
              <a:rPr lang="en-US" dirty="0"/>
              <a:t>62.840 cm (2.061670 </a:t>
            </a:r>
            <a:r>
              <a:rPr lang="en-US" dirty="0" err="1"/>
              <a:t>ft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~~~~~~~~~~~~~~~~~~~~</a:t>
            </a:r>
            <a:br>
              <a:rPr lang="en-US" dirty="0"/>
            </a:br>
            <a:r>
              <a:rPr lang="en-US" dirty="0"/>
              <a:t>Estimated f0           </a:t>
            </a:r>
            <a:r>
              <a:rPr lang="en-US" dirty="0" smtClean="0"/>
              <a:t>      = </a:t>
            </a:r>
            <a:r>
              <a:rPr lang="en-US" dirty="0"/>
              <a:t>74.534254 MHz</a:t>
            </a:r>
            <a:br>
              <a:rPr lang="en-US" dirty="0"/>
            </a:br>
            <a:r>
              <a:rPr lang="en-US" dirty="0"/>
              <a:t>Estimated wavelength   = 4.022312 m</a:t>
            </a:r>
            <a:br>
              <a:rPr lang="en-US" dirty="0"/>
            </a:br>
            <a:r>
              <a:rPr lang="en-US" dirty="0"/>
              <a:t>Estimated L            </a:t>
            </a:r>
            <a:r>
              <a:rPr lang="en-US" dirty="0" smtClean="0"/>
              <a:t>      = </a:t>
            </a:r>
            <a:r>
              <a:rPr lang="en-US" dirty="0"/>
              <a:t>1.367826 </a:t>
            </a:r>
            <a:r>
              <a:rPr lang="en-US" dirty="0" err="1"/>
              <a:t>uH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Estimated C           </a:t>
            </a:r>
            <a:r>
              <a:rPr lang="en-US" dirty="0" smtClean="0"/>
              <a:t>      </a:t>
            </a:r>
            <a:r>
              <a:rPr lang="en-US" dirty="0"/>
              <a:t>= 3.333478 pF</a:t>
            </a:r>
            <a:br>
              <a:rPr lang="en-US" dirty="0"/>
            </a:br>
            <a:r>
              <a:rPr lang="en-US" dirty="0"/>
              <a:t>External Capacitor     = N/A</a:t>
            </a:r>
            <a:br>
              <a:rPr lang="en-US" dirty="0"/>
            </a:br>
            <a:r>
              <a:rPr lang="en-US" dirty="0"/>
              <a:t>Estimated Q           </a:t>
            </a:r>
            <a:r>
              <a:rPr lang="en-US" dirty="0" smtClean="0"/>
              <a:t>     </a:t>
            </a:r>
            <a:r>
              <a:rPr lang="en-US" dirty="0"/>
              <a:t>= 8025.117251</a:t>
            </a:r>
            <a:br>
              <a:rPr lang="en-US" dirty="0"/>
            </a:br>
            <a:r>
              <a:rPr lang="en-US" dirty="0"/>
              <a:t>Gamma (Loss) </a:t>
            </a:r>
            <a:r>
              <a:rPr lang="en-US" dirty="0" smtClean="0"/>
              <a:t>           = </a:t>
            </a:r>
            <a:r>
              <a:rPr lang="en-US" dirty="0"/>
              <a:t>29177.924374</a:t>
            </a:r>
            <a:br>
              <a:rPr lang="en-US" dirty="0"/>
            </a:br>
            <a:r>
              <a:rPr lang="en-US" dirty="0"/>
              <a:t>Radiation Resistance = 0.036998</a:t>
            </a:r>
            <a:br>
              <a:rPr lang="en-US" dirty="0"/>
            </a:br>
            <a:r>
              <a:rPr lang="en-US" dirty="0" err="1"/>
              <a:t>Ohmic</a:t>
            </a:r>
            <a:r>
              <a:rPr lang="en-US" dirty="0"/>
              <a:t> </a:t>
            </a:r>
            <a:r>
              <a:rPr lang="en-US" dirty="0" smtClean="0"/>
              <a:t>Resistance      </a:t>
            </a:r>
            <a:r>
              <a:rPr lang="en-US" dirty="0"/>
              <a:t>= </a:t>
            </a:r>
            <a:r>
              <a:rPr lang="en-US" dirty="0" smtClean="0"/>
              <a:t>0.042823</a:t>
            </a:r>
          </a:p>
          <a:p>
            <a:r>
              <a:rPr lang="en-US" dirty="0" smtClean="0"/>
              <a:t>Measured Resonance Frequency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≃</a:t>
            </a:r>
            <a:r>
              <a:rPr lang="en-US" dirty="0" smtClean="0"/>
              <a:t> 14MHz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856" y="2133600"/>
            <a:ext cx="4538133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9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Solid Copper Wire (</a:t>
            </a:r>
            <a:r>
              <a:rPr lang="en-US" dirty="0" err="1" smtClean="0"/>
              <a:t>r</a:t>
            </a:r>
            <a:r>
              <a:rPr lang="en-US" baseline="-25000" dirty="0" err="1" smtClean="0"/>
              <a:t>c</a:t>
            </a:r>
            <a:r>
              <a:rPr lang="en-US" dirty="0" smtClean="0"/>
              <a:t>=0.31mm 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3938588" cy="377762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Cross-sectional radius = 0.32190 mm (22 AWG)</a:t>
            </a:r>
            <a:br>
              <a:rPr lang="en-US" dirty="0"/>
            </a:br>
            <a:r>
              <a:rPr lang="en-US" dirty="0"/>
              <a:t>Loop radius            = 10.00000 cm (3.937010 in)</a:t>
            </a:r>
            <a:br>
              <a:rPr lang="en-US" dirty="0"/>
            </a:br>
            <a:r>
              <a:rPr lang="en-US" dirty="0"/>
              <a:t>Loop diameter          = 20.00000 cm (7.874020 in)</a:t>
            </a:r>
            <a:br>
              <a:rPr lang="en-US" dirty="0"/>
            </a:br>
            <a:r>
              <a:rPr lang="en-US" dirty="0"/>
              <a:t>Pitch                  = 0.06519 cm (0.025663 in)</a:t>
            </a:r>
            <a:br>
              <a:rPr lang="en-US" dirty="0"/>
            </a:br>
            <a:r>
              <a:rPr lang="en-US" dirty="0"/>
              <a:t>N                      = 10.00 turns</a:t>
            </a:r>
            <a:br>
              <a:rPr lang="en-US" dirty="0"/>
            </a:br>
            <a:r>
              <a:rPr lang="en-US" dirty="0"/>
              <a:t>Length of wire/tube    = 628.319 cm (20.614126 </a:t>
            </a:r>
            <a:r>
              <a:rPr lang="en-US" dirty="0" err="1"/>
              <a:t>ft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~~~~~~~~~~~~~~~~~~~~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Estimated f0           = 1.769517 MHz</a:t>
            </a:r>
            <a:br>
              <a:rPr lang="en-US" dirty="0"/>
            </a:br>
            <a:r>
              <a:rPr lang="en-US" dirty="0"/>
              <a:t>Estimated wavelength   = 169.424724 m</a:t>
            </a:r>
            <a:br>
              <a:rPr lang="en-US" dirty="0"/>
            </a:br>
            <a:r>
              <a:rPr lang="en-US" dirty="0"/>
              <a:t>Estimated L            = 73.112664 </a:t>
            </a:r>
            <a:r>
              <a:rPr lang="en-US" dirty="0" err="1"/>
              <a:t>uH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Estimated C            = 110.646574 pF</a:t>
            </a:r>
            <a:br>
              <a:rPr lang="en-US" dirty="0"/>
            </a:br>
            <a:r>
              <a:rPr lang="en-US" dirty="0"/>
              <a:t>External Capacitor   = N/A</a:t>
            </a:r>
            <a:br>
              <a:rPr lang="en-US" dirty="0"/>
            </a:br>
            <a:r>
              <a:rPr lang="en-US" dirty="0"/>
              <a:t>Estimated Q            = </a:t>
            </a:r>
            <a:r>
              <a:rPr lang="en-US" dirty="0" smtClean="0"/>
              <a:t>1528.602081</a:t>
            </a:r>
            <a:br>
              <a:rPr lang="en-US" dirty="0" smtClean="0"/>
            </a:br>
            <a:r>
              <a:rPr lang="en-US" dirty="0" smtClean="0"/>
              <a:t>Gamma </a:t>
            </a:r>
            <a:r>
              <a:rPr lang="en-US" dirty="0"/>
              <a:t>(Loss) = 3636.723367</a:t>
            </a:r>
            <a:br>
              <a:rPr lang="en-US" dirty="0"/>
            </a:br>
            <a:r>
              <a:rPr lang="en-US" dirty="0"/>
              <a:t>Radiation Resistance = 0.000002</a:t>
            </a:r>
            <a:br>
              <a:rPr lang="en-US" dirty="0"/>
            </a:br>
            <a:r>
              <a:rPr lang="en-US" dirty="0" err="1"/>
              <a:t>Ohmic</a:t>
            </a:r>
            <a:r>
              <a:rPr lang="en-US" dirty="0"/>
              <a:t> Resistance = </a:t>
            </a:r>
            <a:r>
              <a:rPr lang="en-US" dirty="0" smtClean="0"/>
              <a:t>0.531779</a:t>
            </a:r>
          </a:p>
          <a:p>
            <a:r>
              <a:rPr lang="en-US" dirty="0" smtClean="0"/>
              <a:t>Measured Resonant Frequency = 1.71 MHz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422" y="2133600"/>
            <a:ext cx="5102578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31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Solid Copper Wire (</a:t>
            </a:r>
            <a:r>
              <a:rPr lang="en-US" dirty="0" err="1" smtClean="0"/>
              <a:t>r</a:t>
            </a:r>
            <a:r>
              <a:rPr lang="en-US" baseline="-25000" dirty="0" err="1" smtClean="0"/>
              <a:t>c</a:t>
            </a:r>
            <a:r>
              <a:rPr lang="en-US" dirty="0" smtClean="0"/>
              <a:t>=0.57mm 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3608388" cy="3777622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Cross-sectional radius = 0.57477 mm (17 AWG)</a:t>
            </a:r>
            <a:br>
              <a:rPr lang="en-US" dirty="0"/>
            </a:br>
            <a:r>
              <a:rPr lang="en-US" dirty="0"/>
              <a:t>Loop radius       </a:t>
            </a:r>
            <a:r>
              <a:rPr lang="en-US" dirty="0" smtClean="0"/>
              <a:t>= </a:t>
            </a:r>
            <a:r>
              <a:rPr lang="en-US" dirty="0"/>
              <a:t>4.12750 cm (1.625001 in)</a:t>
            </a:r>
            <a:br>
              <a:rPr lang="en-US" dirty="0"/>
            </a:br>
            <a:r>
              <a:rPr lang="en-US" dirty="0"/>
              <a:t>Loop </a:t>
            </a:r>
            <a:r>
              <a:rPr lang="en-US" dirty="0" smtClean="0"/>
              <a:t>diameter</a:t>
            </a:r>
            <a:r>
              <a:rPr lang="en-US" dirty="0"/>
              <a:t> </a:t>
            </a:r>
            <a:r>
              <a:rPr lang="en-US" dirty="0" smtClean="0"/>
              <a:t>= </a:t>
            </a:r>
            <a:r>
              <a:rPr lang="en-US" dirty="0"/>
              <a:t>8.25500 cm (3.250002 in)</a:t>
            </a:r>
            <a:br>
              <a:rPr lang="en-US" dirty="0"/>
            </a:br>
            <a:r>
              <a:rPr lang="en-US" dirty="0"/>
              <a:t>Pitch                  </a:t>
            </a:r>
            <a:r>
              <a:rPr lang="en-US" dirty="0" smtClean="0"/>
              <a:t> = </a:t>
            </a:r>
            <a:r>
              <a:rPr lang="en-US" dirty="0"/>
              <a:t>0.12070 cm (0.047520 in)</a:t>
            </a:r>
            <a:br>
              <a:rPr lang="en-US" dirty="0"/>
            </a:br>
            <a:r>
              <a:rPr lang="en-US" dirty="0"/>
              <a:t>N                      = 7.00 turns</a:t>
            </a:r>
            <a:br>
              <a:rPr lang="en-US" dirty="0"/>
            </a:br>
            <a:r>
              <a:rPr lang="en-US" dirty="0"/>
              <a:t>Length of wire/tube    = 181.537 cm (5.955936 </a:t>
            </a:r>
            <a:r>
              <a:rPr lang="en-US" dirty="0" err="1"/>
              <a:t>ft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~~~~~~~~~~~~~~~~~~~~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Estimated f0           = 9.997383 MHz</a:t>
            </a:r>
            <a:br>
              <a:rPr lang="en-US" dirty="0"/>
            </a:br>
            <a:r>
              <a:rPr lang="en-US" dirty="0"/>
              <a:t>Estimated wavelength   = 29.987848 m</a:t>
            </a:r>
            <a:br>
              <a:rPr lang="en-US" dirty="0"/>
            </a:br>
            <a:r>
              <a:rPr lang="en-US" dirty="0"/>
              <a:t>Estimated L            = 11.064472 </a:t>
            </a:r>
            <a:r>
              <a:rPr lang="en-US" dirty="0" err="1"/>
              <a:t>uH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Estimated C            = 22.905348 pF</a:t>
            </a:r>
            <a:br>
              <a:rPr lang="en-US" dirty="0"/>
            </a:br>
            <a:r>
              <a:rPr lang="en-US" dirty="0"/>
              <a:t>External Capacitor     = N/A</a:t>
            </a:r>
            <a:br>
              <a:rPr lang="en-US" dirty="0"/>
            </a:br>
            <a:r>
              <a:rPr lang="en-US" dirty="0"/>
              <a:t>Estimated Q            = 3397.202663</a:t>
            </a:r>
            <a:br>
              <a:rPr lang="en-US" dirty="0"/>
            </a:br>
            <a:r>
              <a:rPr lang="en-US" dirty="0"/>
              <a:t>Gamma (Loss) = 9245.166713</a:t>
            </a:r>
            <a:br>
              <a:rPr lang="en-US" dirty="0"/>
            </a:br>
            <a:r>
              <a:rPr lang="en-US" dirty="0"/>
              <a:t>Radiation Resistance = 0.000052</a:t>
            </a:r>
            <a:br>
              <a:rPr lang="en-US" dirty="0"/>
            </a:br>
            <a:r>
              <a:rPr lang="en-US" dirty="0" err="1"/>
              <a:t>Ohmic</a:t>
            </a:r>
            <a:r>
              <a:rPr lang="en-US" dirty="0"/>
              <a:t> Resistance = 0.204533</a:t>
            </a:r>
            <a:br>
              <a:rPr lang="en-US" dirty="0"/>
            </a:br>
            <a:endParaRPr lang="en-US" dirty="0" smtClean="0"/>
          </a:p>
          <a:p>
            <a:r>
              <a:rPr lang="en-US" dirty="0" smtClean="0"/>
              <a:t>Measured Resonance Frequency = 10.2MHz</a:t>
            </a:r>
          </a:p>
          <a:p>
            <a:endParaRPr lang="en-US" dirty="0" smtClean="0"/>
          </a:p>
          <a:p>
            <a:r>
              <a:rPr lang="en-US" dirty="0" smtClean="0"/>
              <a:t>25Vpp input – 6Vpp output at 2mA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00" y="2133600"/>
            <a:ext cx="51816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3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Copper tubes used initially. Mathematical model would not comply with experimental results. Solid copper wires used instead</a:t>
            </a:r>
          </a:p>
          <a:p>
            <a:r>
              <a:rPr lang="en-US" dirty="0" smtClean="0"/>
              <a:t>Optimal geometry hard to construct. Non-optimal design adopted</a:t>
            </a:r>
          </a:p>
          <a:p>
            <a:r>
              <a:rPr lang="en-US" dirty="0" smtClean="0"/>
              <a:t>Resonant frequencies extremely sensitive to variations in coil geometry</a:t>
            </a:r>
          </a:p>
          <a:p>
            <a:r>
              <a:rPr lang="en-US" dirty="0" smtClean="0"/>
              <a:t>High power input circuit for source coil. Desired currents in the range of 1A-3A. High power devices are expensive. Our attempt at constructing simple high frequency, high power input circuits was unsuccessful. Shortage of time. Function generators used instead</a:t>
            </a:r>
          </a:p>
        </p:txBody>
      </p:sp>
    </p:spTree>
    <p:extLst>
      <p:ext uri="{BB962C8B-B14F-4D97-AF65-F5344CB8AC3E}">
        <p14:creationId xmlns:p14="http://schemas.microsoft.com/office/powerpoint/2010/main" val="259659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Cont’d: Effects of Humidity[3]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3" y="2549852"/>
            <a:ext cx="8915400" cy="294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8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and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Our MATLAB </a:t>
            </a:r>
            <a:r>
              <a:rPr lang="en-US" dirty="0"/>
              <a:t>model gives a very good estimate (&lt;10% error) of the resonant frequency for a given </a:t>
            </a:r>
            <a:r>
              <a:rPr lang="en-US" dirty="0" smtClean="0"/>
              <a:t>coil for wireless power transfer</a:t>
            </a:r>
            <a:endParaRPr lang="en-US" dirty="0"/>
          </a:p>
          <a:p>
            <a:r>
              <a:rPr lang="en-US" dirty="0" smtClean="0"/>
              <a:t>Our demo shows power transfer at resonant frequencies for distances up to 10 centimeters</a:t>
            </a:r>
          </a:p>
          <a:p>
            <a:r>
              <a:rPr lang="en-US" dirty="0" smtClean="0"/>
              <a:t>Larger distances possible with </a:t>
            </a:r>
            <a:r>
              <a:rPr lang="en-US" dirty="0"/>
              <a:t>h</a:t>
            </a:r>
            <a:r>
              <a:rPr lang="en-US" dirty="0" smtClean="0"/>
              <a:t>igh power input (high current) for source coil. </a:t>
            </a:r>
            <a:r>
              <a:rPr lang="en-US" dirty="0" err="1" smtClean="0"/>
              <a:t>Colpit</a:t>
            </a:r>
            <a:r>
              <a:rPr lang="en-US" dirty="0" smtClean="0"/>
              <a:t> oscillators can be used</a:t>
            </a:r>
          </a:p>
          <a:p>
            <a:r>
              <a:rPr lang="en-US" dirty="0" smtClean="0"/>
              <a:t>Precise coil design for accurate and consistent output</a:t>
            </a:r>
          </a:p>
          <a:p>
            <a:r>
              <a:rPr lang="en-US" dirty="0" smtClean="0"/>
              <a:t>Resonant frequency </a:t>
            </a:r>
            <a:r>
              <a:rPr lang="en-US" dirty="0"/>
              <a:t>matching </a:t>
            </a:r>
            <a:r>
              <a:rPr lang="en-US" dirty="0" smtClean="0"/>
              <a:t> and impedance matching with </a:t>
            </a:r>
            <a:r>
              <a:rPr lang="en-US" dirty="0"/>
              <a:t>r = 9.52r</a:t>
            </a:r>
            <a:r>
              <a:rPr lang="en-US" baseline="-25000" dirty="0"/>
              <a:t>c</a:t>
            </a:r>
            <a:r>
              <a:rPr lang="en-US" dirty="0"/>
              <a:t> for higher </a:t>
            </a:r>
            <a:r>
              <a:rPr lang="en-US" dirty="0" smtClean="0"/>
              <a:t>efficiency</a:t>
            </a:r>
          </a:p>
          <a:p>
            <a:r>
              <a:rPr lang="en-US" dirty="0" smtClean="0"/>
              <a:t>Wi-Fi power, analogous to Wireless internet</a:t>
            </a:r>
          </a:p>
          <a:p>
            <a:r>
              <a:rPr lang="en-US" dirty="0" err="1" smtClean="0"/>
              <a:t>WiTricity</a:t>
            </a:r>
            <a:r>
              <a:rPr lang="en-US" dirty="0" smtClean="0"/>
              <a:t> and their products</a:t>
            </a:r>
          </a:p>
          <a:p>
            <a:pPr lvl="1"/>
            <a:r>
              <a:rPr lang="en-US" dirty="0" smtClean="0"/>
              <a:t>Wireless cell phone charger</a:t>
            </a:r>
          </a:p>
          <a:p>
            <a:pPr lvl="1"/>
            <a:r>
              <a:rPr lang="en-US" dirty="0" smtClean="0"/>
              <a:t>Electric </a:t>
            </a:r>
            <a:r>
              <a:rPr lang="en-US" dirty="0"/>
              <a:t>v</a:t>
            </a:r>
            <a:r>
              <a:rPr lang="en-US" dirty="0" smtClean="0"/>
              <a:t>ehicle battery charger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95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Michael </a:t>
            </a:r>
            <a:r>
              <a:rPr lang="en-US" b="1" dirty="0" err="1" smtClean="0"/>
              <a:t>Sitclaru</a:t>
            </a:r>
            <a:r>
              <a:rPr lang="en-US" b="1" dirty="0" smtClean="0"/>
              <a:t> </a:t>
            </a:r>
            <a:r>
              <a:rPr lang="en-US" dirty="0" smtClean="0"/>
              <a:t>for </a:t>
            </a:r>
            <a:r>
              <a:rPr lang="en-US" dirty="0" smtClean="0"/>
              <a:t>his design </a:t>
            </a:r>
            <a:r>
              <a:rPr lang="en-US" dirty="0" smtClean="0"/>
              <a:t>suggestions</a:t>
            </a:r>
          </a:p>
          <a:p>
            <a:r>
              <a:rPr lang="en-US" b="1" dirty="0" err="1"/>
              <a:t>Soheil</a:t>
            </a:r>
            <a:r>
              <a:rPr lang="en-US" b="1" dirty="0"/>
              <a:t> </a:t>
            </a:r>
            <a:r>
              <a:rPr lang="en-US" b="1" dirty="0" err="1"/>
              <a:t>Ghiasi</a:t>
            </a:r>
            <a:r>
              <a:rPr lang="en-US" b="1" dirty="0"/>
              <a:t> </a:t>
            </a:r>
            <a:r>
              <a:rPr lang="en-US" dirty="0" smtClean="0"/>
              <a:t>for allowing us the opportunity</a:t>
            </a:r>
            <a:endParaRPr lang="en-US" dirty="0" smtClean="0"/>
          </a:p>
          <a:p>
            <a:r>
              <a:rPr lang="en-US" b="1" dirty="0" smtClean="0"/>
              <a:t>Raj </a:t>
            </a:r>
            <a:r>
              <a:rPr lang="en-US" b="1" dirty="0" err="1" smtClean="0"/>
              <a:t>Amirtharajah</a:t>
            </a:r>
            <a:r>
              <a:rPr lang="en-US" b="1" dirty="0" smtClean="0"/>
              <a:t> </a:t>
            </a:r>
            <a:r>
              <a:rPr lang="en-US" dirty="0" smtClean="0"/>
              <a:t>for encouragement</a:t>
            </a:r>
          </a:p>
        </p:txBody>
      </p:sp>
    </p:spTree>
    <p:extLst>
      <p:ext uri="{BB962C8B-B14F-4D97-AF65-F5344CB8AC3E}">
        <p14:creationId xmlns:p14="http://schemas.microsoft.com/office/powerpoint/2010/main" val="126119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&amp;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612900"/>
            <a:ext cx="8915400" cy="3777622"/>
          </a:xfrm>
        </p:spPr>
        <p:txBody>
          <a:bodyPr/>
          <a:lstStyle/>
          <a:p>
            <a:pPr algn="just"/>
            <a:r>
              <a:rPr lang="en-US" dirty="0" smtClean="0"/>
              <a:t>Mobile devices become static during battery charging</a:t>
            </a:r>
          </a:p>
          <a:p>
            <a:pPr algn="just"/>
            <a:r>
              <a:rPr lang="en-US" dirty="0" smtClean="0"/>
              <a:t>Using </a:t>
            </a:r>
            <a:r>
              <a:rPr lang="en-US" dirty="0"/>
              <a:t>wires to power basic appliances works, but we can do </a:t>
            </a:r>
            <a:r>
              <a:rPr lang="en-US" dirty="0" smtClean="0"/>
              <a:t>better: </a:t>
            </a:r>
            <a:r>
              <a:rPr lang="en-US" dirty="0"/>
              <a:t>No physical contact between source and </a:t>
            </a:r>
            <a:r>
              <a:rPr lang="en-US" dirty="0" smtClean="0"/>
              <a:t>load</a:t>
            </a:r>
            <a:endParaRPr lang="en-US" dirty="0"/>
          </a:p>
          <a:p>
            <a:pPr algn="just"/>
            <a:r>
              <a:rPr lang="en-US" dirty="0" smtClean="0"/>
              <a:t>Applications in Wearable and Implantable Devices</a:t>
            </a:r>
          </a:p>
          <a:p>
            <a:pPr algn="just"/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4076820" y="3463611"/>
            <a:ext cx="3962160" cy="235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16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[1] A</a:t>
            </a:r>
            <a:r>
              <a:rPr lang="en-US" dirty="0"/>
              <a:t>. </a:t>
            </a:r>
            <a:r>
              <a:rPr lang="en-US" dirty="0" err="1"/>
              <a:t>Kurs</a:t>
            </a:r>
            <a:r>
              <a:rPr lang="en-US" dirty="0"/>
              <a:t>, A. </a:t>
            </a:r>
            <a:r>
              <a:rPr lang="en-US" dirty="0" err="1"/>
              <a:t>Karalis</a:t>
            </a:r>
            <a:r>
              <a:rPr lang="en-US" dirty="0"/>
              <a:t>, R. Moffatt, J. D. </a:t>
            </a:r>
            <a:r>
              <a:rPr lang="en-US" dirty="0" err="1" smtClean="0"/>
              <a:t>Joannopoulos</a:t>
            </a:r>
            <a:r>
              <a:rPr lang="en-US" dirty="0" smtClean="0"/>
              <a:t>, </a:t>
            </a:r>
            <a:r>
              <a:rPr lang="en-US" dirty="0"/>
              <a:t>P. Fisher, and M. </a:t>
            </a:r>
            <a:r>
              <a:rPr lang="en-US" dirty="0" err="1" smtClean="0"/>
              <a:t>Soljacic</a:t>
            </a:r>
            <a:r>
              <a:rPr lang="en-US" dirty="0"/>
              <a:t>, </a:t>
            </a:r>
            <a:r>
              <a:rPr lang="en-US" dirty="0" smtClean="0"/>
              <a:t>“Wireless </a:t>
            </a:r>
            <a:r>
              <a:rPr lang="en-US" dirty="0"/>
              <a:t>Energy Transfer via Strongly </a:t>
            </a:r>
            <a:r>
              <a:rPr lang="en-US" dirty="0" smtClean="0"/>
              <a:t>Coupled </a:t>
            </a:r>
            <a:r>
              <a:rPr lang="en-US" dirty="0"/>
              <a:t>Magnetic </a:t>
            </a:r>
            <a:r>
              <a:rPr lang="en-US" dirty="0" smtClean="0"/>
              <a:t>Resonances</a:t>
            </a:r>
            <a:r>
              <a:rPr lang="en-US" dirty="0"/>
              <a:t>,” </a:t>
            </a:r>
            <a:r>
              <a:rPr lang="en-US" dirty="0" smtClean="0"/>
              <a:t>Science </a:t>
            </a:r>
            <a:r>
              <a:rPr lang="en-US" dirty="0"/>
              <a:t>317, 83 (2007</a:t>
            </a:r>
            <a:r>
              <a:rPr lang="en-US" dirty="0" smtClean="0"/>
              <a:t>)</a:t>
            </a:r>
          </a:p>
          <a:p>
            <a:r>
              <a:rPr lang="en-US" dirty="0" smtClean="0"/>
              <a:t>[2] </a:t>
            </a:r>
            <a:r>
              <a:rPr lang="en-US" dirty="0" err="1" smtClean="0"/>
              <a:t>Jalali</a:t>
            </a:r>
            <a:r>
              <a:rPr lang="en-US" dirty="0" smtClean="0"/>
              <a:t> </a:t>
            </a:r>
            <a:r>
              <a:rPr lang="en-US" dirty="0" err="1"/>
              <a:t>Mazlouman</a:t>
            </a:r>
            <a:r>
              <a:rPr lang="en-US" dirty="0"/>
              <a:t>, S.; </a:t>
            </a:r>
            <a:r>
              <a:rPr lang="en-US" dirty="0" err="1"/>
              <a:t>Mahanfar</a:t>
            </a:r>
            <a:r>
              <a:rPr lang="en-US" dirty="0"/>
              <a:t>, A.; </a:t>
            </a:r>
            <a:r>
              <a:rPr lang="en-US" dirty="0" err="1"/>
              <a:t>Kaminska</a:t>
            </a:r>
            <a:r>
              <a:rPr lang="en-US" dirty="0"/>
              <a:t>, B., "Mid-range wireless energy transfer using inductive resonance for wireless sensors," </a:t>
            </a:r>
            <a:r>
              <a:rPr lang="en-US" i="1" dirty="0"/>
              <a:t>Computer Design, 2009. ICCD 2009. IEEE International Conference on</a:t>
            </a:r>
            <a:r>
              <a:rPr lang="en-US" dirty="0"/>
              <a:t> , vol., no., pp.517,522, 4-7 Oct. 2009</a:t>
            </a:r>
            <a:endParaRPr lang="en-US" dirty="0" smtClean="0"/>
          </a:p>
          <a:p>
            <a:r>
              <a:rPr lang="en-US" dirty="0" smtClean="0"/>
              <a:t>[3] Jonah</a:t>
            </a:r>
            <a:r>
              <a:rPr lang="en-US" dirty="0"/>
              <a:t>, </a:t>
            </a:r>
            <a:r>
              <a:rPr lang="en-US" dirty="0" err="1"/>
              <a:t>Olutola</a:t>
            </a:r>
            <a:r>
              <a:rPr lang="en-US" dirty="0"/>
              <a:t>, "Optimization of Wireless Power Transfer via Magnetic Resonance in Different Media" (2013). </a:t>
            </a:r>
            <a:r>
              <a:rPr lang="en-US" i="1" dirty="0"/>
              <a:t>FIU Electronic Theses and Dissertations.</a:t>
            </a:r>
            <a:r>
              <a:rPr lang="en-US" dirty="0"/>
              <a:t> Paper 876</a:t>
            </a:r>
            <a:r>
              <a:rPr lang="en-US" dirty="0" smtClean="0"/>
              <a:t>.</a:t>
            </a:r>
          </a:p>
          <a:p>
            <a:r>
              <a:rPr lang="en-US" dirty="0" smtClean="0"/>
              <a:t>[4] R</a:t>
            </a:r>
            <a:r>
              <a:rPr lang="en-US" dirty="0"/>
              <a:t>. </a:t>
            </a:r>
            <a:r>
              <a:rPr lang="en-US" dirty="0" err="1"/>
              <a:t>Lundin</a:t>
            </a:r>
            <a:r>
              <a:rPr lang="en-US" dirty="0"/>
              <a:t>  "A Handbook formula for the inductance of a single-layer circular coil",  </a:t>
            </a:r>
            <a:r>
              <a:rPr lang="en-US" i="1" dirty="0"/>
              <a:t>Proc. IEEE</a:t>
            </a:r>
            <a:r>
              <a:rPr lang="en-US" dirty="0"/>
              <a:t>,  vol. 73,  no. 9,  pp.1428 -1429 1985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37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for Listening…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592925" y="3291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b="0" kern="1200" cap="none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414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4 Coils used: source coil (L1), TX resonating coil (L2), RX resonating coil (L3) and load coil (L4)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L1 is provided AC power at the resonating frequency of L2 and L3.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L2 and L3 capacitance and inductance is modelled to resonate at the same operating frequency. 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Mutual inductance between L1 and L2 causes L2 to resonate and create a large magnetic field</a:t>
            </a:r>
          </a:p>
          <a:p>
            <a:pPr marL="0" indent="0"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35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Mutual </a:t>
            </a:r>
            <a:r>
              <a:rPr lang="en-US" dirty="0">
                <a:solidFill>
                  <a:schemeClr val="tx1"/>
                </a:solidFill>
              </a:rPr>
              <a:t>inductance between L3 and L4 to drive the </a:t>
            </a:r>
            <a:r>
              <a:rPr lang="en-US" dirty="0" smtClean="0">
                <a:solidFill>
                  <a:schemeClr val="tx1"/>
                </a:solidFill>
              </a:rPr>
              <a:t>load</a:t>
            </a:r>
          </a:p>
          <a:p>
            <a:r>
              <a:rPr lang="en-US" dirty="0">
                <a:solidFill>
                  <a:schemeClr val="tx1"/>
                </a:solidFill>
              </a:rPr>
              <a:t>By placing L3 within the magnetic field, a resonant circuit is created and power is transferred to L3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037" y="3681412"/>
            <a:ext cx="541972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0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work is based on the research done by a group from MIT [1]</a:t>
            </a:r>
          </a:p>
          <a:p>
            <a:r>
              <a:rPr lang="en-US" dirty="0" smtClean="0"/>
              <a:t>They were able to transfer 60 watts with an efficiency of approximately 40% at a distance of about 2m. </a:t>
            </a:r>
            <a:r>
              <a:rPr lang="en-US" dirty="0"/>
              <a:t>H</a:t>
            </a:r>
            <a:r>
              <a:rPr lang="en-US" dirty="0" smtClean="0"/>
              <a:t>igh power input</a:t>
            </a:r>
          </a:p>
          <a:p>
            <a:r>
              <a:rPr lang="en-US" dirty="0" smtClean="0"/>
              <a:t>They used large coils with a radius of 30cm and 5 turns each with a wire cross section of 3mm</a:t>
            </a:r>
          </a:p>
          <a:p>
            <a:r>
              <a:rPr lang="en-US" dirty="0" smtClean="0"/>
              <a:t>Our goal is to scale the design for low power embedded systems devices</a:t>
            </a:r>
          </a:p>
        </p:txBody>
      </p:sp>
    </p:spTree>
    <p:extLst>
      <p:ext uri="{BB962C8B-B14F-4D97-AF65-F5344CB8AC3E}">
        <p14:creationId xmlns:p14="http://schemas.microsoft.com/office/powerpoint/2010/main" val="160623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Mathematical Model: Calculating </a:t>
            </a:r>
            <a:r>
              <a:rPr lang="en-US" dirty="0" smtClean="0"/>
              <a:t>Resonance Frequencies </a:t>
            </a:r>
            <a:r>
              <a:rPr lang="en-US" dirty="0"/>
              <a:t>and Quality factor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Known parameters of a coil:</a:t>
            </a:r>
          </a:p>
          <a:p>
            <a:pPr lvl="1"/>
            <a:r>
              <a:rPr lang="en-US" dirty="0" smtClean="0"/>
              <a:t>Cross sectional radius of wire,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c</a:t>
            </a:r>
            <a:endParaRPr lang="en-US" dirty="0" smtClean="0"/>
          </a:p>
          <a:p>
            <a:pPr lvl="1"/>
            <a:r>
              <a:rPr lang="en-US" dirty="0" smtClean="0"/>
              <a:t>Radius of coil, r</a:t>
            </a:r>
          </a:p>
          <a:p>
            <a:pPr lvl="1"/>
            <a:r>
              <a:rPr lang="en-US" dirty="0" smtClean="0"/>
              <a:t>Number of turns, N</a:t>
            </a:r>
          </a:p>
          <a:p>
            <a:pPr lvl="1"/>
            <a:r>
              <a:rPr lang="en-US" dirty="0" smtClean="0"/>
              <a:t>Pitch, s</a:t>
            </a:r>
            <a:endParaRPr lang="en-US" dirty="0"/>
          </a:p>
          <a:p>
            <a:r>
              <a:rPr lang="en-US" dirty="0" smtClean="0"/>
              <a:t>To be calculated:</a:t>
            </a:r>
          </a:p>
          <a:p>
            <a:pPr lvl="1"/>
            <a:r>
              <a:rPr lang="en-US" dirty="0" smtClean="0"/>
              <a:t>Capacitance, C</a:t>
            </a:r>
          </a:p>
          <a:p>
            <a:pPr lvl="1"/>
            <a:r>
              <a:rPr lang="en-US" dirty="0" smtClean="0"/>
              <a:t>Inductance, L</a:t>
            </a:r>
          </a:p>
          <a:p>
            <a:pPr lvl="1"/>
            <a:r>
              <a:rPr lang="en-US" dirty="0"/>
              <a:t>Resonant Frequency, </a:t>
            </a:r>
            <a:r>
              <a:rPr lang="en-US" dirty="0" err="1" smtClean="0"/>
              <a:t>f</a:t>
            </a:r>
            <a:r>
              <a:rPr lang="en-US" baseline="-25000" dirty="0" err="1" smtClean="0"/>
              <a:t>o</a:t>
            </a:r>
            <a:endParaRPr lang="en-US" dirty="0" smtClean="0"/>
          </a:p>
          <a:p>
            <a:pPr lvl="1"/>
            <a:r>
              <a:rPr lang="en-US" dirty="0" smtClean="0"/>
              <a:t>Loss </a:t>
            </a:r>
            <a:r>
              <a:rPr lang="en-US" dirty="0"/>
              <a:t>(Impedance), </a:t>
            </a:r>
            <a:r>
              <a:rPr lang="az-Cyrl-AZ" dirty="0" smtClean="0"/>
              <a:t>Г</a:t>
            </a:r>
            <a:endParaRPr lang="en-US" dirty="0" smtClean="0"/>
          </a:p>
          <a:p>
            <a:pPr lvl="1"/>
            <a:r>
              <a:rPr lang="en-US" dirty="0" smtClean="0"/>
              <a:t>Quality factor, Q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212" y="2133600"/>
            <a:ext cx="2695575" cy="1771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3538" y="4224337"/>
            <a:ext cx="1254921" cy="13677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90048" y="4564561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r</a:t>
            </a:r>
            <a:r>
              <a:rPr lang="en-US" sz="1200" baseline="-25000" dirty="0" err="1" smtClean="0"/>
              <a:t>c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8409779" y="5603444"/>
            <a:ext cx="2217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Wire Cross Section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0565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Mathematical Model: Calculating </a:t>
            </a:r>
            <a:r>
              <a:rPr lang="en-US" dirty="0" smtClean="0"/>
              <a:t>Resonance Frequencies </a:t>
            </a:r>
            <a:r>
              <a:rPr lang="en-US" dirty="0"/>
              <a:t>and Quality factor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Inductance, L: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; where µ</a:t>
                </a:r>
                <a:r>
                  <a:rPr lang="en-US" baseline="-25000" dirty="0" smtClean="0"/>
                  <a:t>o</a:t>
                </a:r>
                <a:r>
                  <a:rPr lang="az-Cyrl-AZ" dirty="0"/>
                  <a:t> </a:t>
                </a:r>
                <a:r>
                  <a:rPr lang="en-US" dirty="0" smtClean="0"/>
                  <a:t>is permeability of free space</a:t>
                </a:r>
              </a:p>
              <a:p>
                <a:r>
                  <a:rPr lang="en-US" dirty="0" smtClean="0"/>
                  <a:t>Capacitance, C: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𝑙𝑛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𝑝𝑖𝑡𝑐h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𝑝𝑖𝑡𝑐h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rad>
                          </m:e>
                        </m:d>
                      </m:den>
                    </m:f>
                  </m:oMath>
                </a14:m>
                <a:r>
                  <a:rPr lang="en-US" dirty="0" smtClean="0"/>
                  <a:t> ; where </a:t>
                </a:r>
                <a:r>
                  <a:rPr lang="el-GR" dirty="0" smtClean="0"/>
                  <a:t>ε</a:t>
                </a:r>
                <a:r>
                  <a:rPr lang="en-US" baseline="-25000" dirty="0" smtClean="0"/>
                  <a:t>o</a:t>
                </a:r>
                <a:r>
                  <a:rPr lang="en-US" dirty="0" smtClean="0"/>
                  <a:t> is permittivity of free space</a:t>
                </a:r>
              </a:p>
              <a:p>
                <a:r>
                  <a:rPr lang="en-US" dirty="0" smtClean="0"/>
                  <a:t>Resonant Frequency, </a:t>
                </a:r>
                <a:r>
                  <a:rPr lang="en-US" dirty="0" err="1" smtClean="0"/>
                  <a:t>f</a:t>
                </a:r>
                <a:r>
                  <a:rPr lang="en-US" baseline="-25000" dirty="0" err="1" smtClean="0"/>
                  <a:t>o</a:t>
                </a:r>
                <a:r>
                  <a:rPr lang="en-US" dirty="0" smtClean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479" t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279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Mathematical Model: Calculating </a:t>
            </a:r>
            <a:r>
              <a:rPr lang="en-US" dirty="0" smtClean="0"/>
              <a:t>Resonance </a:t>
            </a:r>
            <a:r>
              <a:rPr lang="en-US" dirty="0"/>
              <a:t>Frequencies and Quality factor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92925" y="2133600"/>
                <a:ext cx="8915400" cy="3777622"/>
              </a:xfrm>
            </p:spPr>
            <p:txBody>
              <a:bodyPr/>
              <a:lstStyle/>
              <a:p>
                <a:r>
                  <a:rPr lang="en-US" dirty="0" smtClean="0"/>
                  <a:t>Loss (Impedance), </a:t>
                </a:r>
                <a:r>
                  <a:rPr lang="az-Cyrl-AZ" dirty="0" smtClean="0"/>
                  <a:t>Г</a:t>
                </a:r>
                <a:r>
                  <a:rPr lang="en-US" dirty="0" smtClean="0"/>
                  <a:t>: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az-Cyrl-AZ" i="1">
                        <a:latin typeface="Cambria Math" panose="02040503050406030204" pitchFamily="18" charset="0"/>
                      </a:rPr>
                      <m:t>Г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/>
                  <a:t> ; where </a:t>
                </a:r>
                <a:r>
                  <a:rPr lang="en-US" dirty="0" err="1"/>
                  <a:t>R</a:t>
                </a:r>
                <a:r>
                  <a:rPr lang="en-US" baseline="-25000" dirty="0" err="1"/>
                  <a:t>z</a:t>
                </a:r>
                <a:r>
                  <a:rPr lang="en-US" dirty="0"/>
                  <a:t> and R</a:t>
                </a:r>
                <a:r>
                  <a:rPr lang="en-US" baseline="-25000" dirty="0"/>
                  <a:t>r</a:t>
                </a:r>
                <a:r>
                  <a:rPr lang="en-US" dirty="0"/>
                  <a:t> are </a:t>
                </a:r>
                <a:r>
                  <a:rPr lang="en-US" dirty="0" err="1"/>
                  <a:t>ohmic</a:t>
                </a:r>
                <a:r>
                  <a:rPr lang="en-US" dirty="0"/>
                  <a:t> resistance and radiation resistance given by the following equations: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dirty="0" smtClean="0"/>
                  <a:t> ;  where </a:t>
                </a:r>
                <a:r>
                  <a:rPr lang="el-GR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η</a:t>
                </a:r>
                <a:r>
                  <a:rPr lang="en-US" baseline="-250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</a:t>
                </a:r>
                <a:r>
                  <a:rPr 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</a:t>
                </a:r>
                <a:r>
                  <a:rPr lang="en-US" dirty="0" smtClean="0"/>
                  <a:t>characteristic impedance of free space</a:t>
                </a:r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𝜌𝜋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e>
                            </m:ra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𝑁𝑟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/>
                  <a:t> ; where </a:t>
                </a:r>
                <a:r>
                  <a:rPr lang="el-GR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ρ</a:t>
                </a:r>
                <a:r>
                  <a:rPr 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coil material (copper) resistivity</a:t>
                </a:r>
              </a:p>
              <a:p>
                <a:r>
                  <a:rPr lang="en-US" dirty="0" smtClean="0">
                    <a:ea typeface="Cambria Math" panose="02040503050406030204" pitchFamily="18" charset="0"/>
                  </a:rPr>
                  <a:t>Quality Factor, Q: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az-Cyrl-AZ" i="1">
                            <a:latin typeface="Cambria Math" panose="02040503050406030204" pitchFamily="18" charset="0"/>
                          </a:rPr>
                          <m:t>Г</m:t>
                        </m:r>
                      </m:den>
                    </m:f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2925" y="2133600"/>
                <a:ext cx="8915400" cy="3777622"/>
              </a:xfrm>
              <a:blipFill rotWithShape="0">
                <a:blip r:embed="rId2"/>
                <a:stretch>
                  <a:fillRect l="-478" t="-806" r="-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944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Mathematical Model: </a:t>
            </a:r>
            <a:r>
              <a:rPr lang="en-US" dirty="0" smtClean="0"/>
              <a:t>Optimal Resonance Frequency and </a:t>
            </a:r>
            <a:r>
              <a:rPr lang="en-US" dirty="0"/>
              <a:t>Quality </a:t>
            </a:r>
            <a:r>
              <a:rPr lang="en-US" dirty="0" smtClean="0"/>
              <a:t>factor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SCMR requires that RX and TX resonating coils exhibit maximum Q factor for maximum efficiency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Using calculus with equation for Q (based on geometry of the coils), </a:t>
                </a:r>
                <a:r>
                  <a:rPr lang="en-US" dirty="0" err="1" smtClean="0"/>
                  <a:t>Q</a:t>
                </a:r>
                <a:r>
                  <a:rPr lang="en-US" baseline="-25000" dirty="0" err="1" smtClean="0"/>
                  <a:t>max</a:t>
                </a:r>
                <a:r>
                  <a:rPr lang="en-US" baseline="-25000" dirty="0" smtClean="0"/>
                  <a:t> </a:t>
                </a:r>
                <a:r>
                  <a:rPr lang="en-US" dirty="0" smtClean="0"/>
                  <a:t>can be calculated</a:t>
                </a:r>
              </a:p>
              <a:p>
                <a:r>
                  <a:rPr lang="en-US" dirty="0" smtClean="0"/>
                  <a:t>The corresponding resonant frequency is </a:t>
                </a:r>
                <a:r>
                  <a:rPr lang="en-US" dirty="0" err="1" smtClean="0"/>
                  <a:t>f</a:t>
                </a:r>
                <a:r>
                  <a:rPr lang="en-US" baseline="-25000" dirty="0" err="1" smtClean="0"/>
                  <a:t>max</a:t>
                </a:r>
                <a:r>
                  <a:rPr lang="en-US" dirty="0" smtClean="0"/>
                  <a:t> which can be used to calculate the geometry of the coils</a:t>
                </a:r>
              </a:p>
              <a:p>
                <a:r>
                  <a:rPr lang="en-US" dirty="0" smtClean="0"/>
                  <a:t>For maximum efficiency: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13/3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≈9.52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However, for our designs with </a:t>
                </a:r>
                <a:r>
                  <a:rPr lang="en-US" dirty="0" err="1" smtClean="0"/>
                  <a:t>r</a:t>
                </a:r>
                <a:r>
                  <a:rPr lang="en-US" baseline="-25000" dirty="0" err="1" smtClean="0"/>
                  <a:t>c</a:t>
                </a:r>
                <a:r>
                  <a:rPr lang="en-US" dirty="0" smtClean="0"/>
                  <a:t> in the range of millimeters, r would be a couple of centimeters which is hard to construct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342" t="-1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400" y="2382838"/>
            <a:ext cx="2312987" cy="55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651</TotalTime>
  <Words>892</Words>
  <Application>Microsoft Macintosh PowerPoint</Application>
  <PresentationFormat>Widescreen</PresentationFormat>
  <Paragraphs>112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Cambria Math</vt:lpstr>
      <vt:lpstr>Century Gothic</vt:lpstr>
      <vt:lpstr>Wingdings 3</vt:lpstr>
      <vt:lpstr>Wisp</vt:lpstr>
      <vt:lpstr>Wireless Power Transmission via Strongly Coupled Magnetic Resonance (SCMR) for Embedded Systems</vt:lpstr>
      <vt:lpstr>Introduction &amp; Motivation</vt:lpstr>
      <vt:lpstr>Basic Idea</vt:lpstr>
      <vt:lpstr>Basic Idea</vt:lpstr>
      <vt:lpstr>Previous Work</vt:lpstr>
      <vt:lpstr>Mathematical Model: Calculating Resonance Frequencies and Quality factor</vt:lpstr>
      <vt:lpstr>Mathematical Model: Calculating Resonance Frequencies and Quality factor</vt:lpstr>
      <vt:lpstr>Mathematical Model: Calculating Resonance Frequencies and Quality factor</vt:lpstr>
      <vt:lpstr>Mathematical Model: Optimal Resonance Frequency and Quality factor</vt:lpstr>
      <vt:lpstr>Mathematical Model: Optimal Resonance Frequency and Quality factor</vt:lpstr>
      <vt:lpstr>MATLAB Model: Calculating Resonance Frequencies and Quality factor</vt:lpstr>
      <vt:lpstr>Results: Copper Tube (rc=2.59mm)</vt:lpstr>
      <vt:lpstr>Results: Solid Copper Wire (rc=2.59mm)</vt:lpstr>
      <vt:lpstr>Results: Solid Copper Wire (rc=0.31mm )</vt:lpstr>
      <vt:lpstr>Results: Solid Copper Wire (rc=0.57mm )</vt:lpstr>
      <vt:lpstr>Challenges</vt:lpstr>
      <vt:lpstr>Challenges Cont’d: Effects of Humidity[3]</vt:lpstr>
      <vt:lpstr>Conclusion and Future work</vt:lpstr>
      <vt:lpstr>Acknowledgements</vt:lpstr>
      <vt:lpstr>References</vt:lpstr>
      <vt:lpstr>Thank you for Listening…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Wireless Power Transmission using Strongly Coupled Magnetic Resonance (SCMR)</dc:title>
  <dc:creator>Waqas</dc:creator>
  <cp:lastModifiedBy>Robert V St. Denis</cp:lastModifiedBy>
  <cp:revision>241</cp:revision>
  <dcterms:created xsi:type="dcterms:W3CDTF">2014-12-03T07:47:23Z</dcterms:created>
  <dcterms:modified xsi:type="dcterms:W3CDTF">2017-08-03T00:46:05Z</dcterms:modified>
</cp:coreProperties>
</file>